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48" r:id="rId1"/>
  </p:sldMasterIdLst>
  <p:notesMasterIdLst>
    <p:notesMasterId r:id="rId61"/>
  </p:notesMasterIdLst>
  <p:handoutMasterIdLst>
    <p:handoutMasterId r:id="rId62"/>
  </p:handoutMasterIdLst>
  <p:sldIdLst>
    <p:sldId id="983" r:id="rId2"/>
    <p:sldId id="1029" r:id="rId3"/>
    <p:sldId id="1054" r:id="rId4"/>
    <p:sldId id="1047" r:id="rId5"/>
    <p:sldId id="1086" r:id="rId6"/>
    <p:sldId id="1087" r:id="rId7"/>
    <p:sldId id="1088" r:id="rId8"/>
    <p:sldId id="1089" r:id="rId9"/>
    <p:sldId id="1090" r:id="rId10"/>
    <p:sldId id="1091" r:id="rId11"/>
    <p:sldId id="1124" r:id="rId12"/>
    <p:sldId id="1125" r:id="rId13"/>
    <p:sldId id="1092" r:id="rId14"/>
    <p:sldId id="1137" r:id="rId15"/>
    <p:sldId id="1138" r:id="rId16"/>
    <p:sldId id="1139" r:id="rId17"/>
    <p:sldId id="1140" r:id="rId18"/>
    <p:sldId id="1093" r:id="rId19"/>
    <p:sldId id="1094" r:id="rId20"/>
    <p:sldId id="1095" r:id="rId21"/>
    <p:sldId id="1096" r:id="rId22"/>
    <p:sldId id="1097" r:id="rId23"/>
    <p:sldId id="1098" r:id="rId24"/>
    <p:sldId id="1099" r:id="rId25"/>
    <p:sldId id="1126" r:id="rId26"/>
    <p:sldId id="1127" r:id="rId27"/>
    <p:sldId id="1128" r:id="rId28"/>
    <p:sldId id="1129" r:id="rId29"/>
    <p:sldId id="1100" r:id="rId30"/>
    <p:sldId id="1130" r:id="rId31"/>
    <p:sldId id="1133" r:id="rId32"/>
    <p:sldId id="1131" r:id="rId33"/>
    <p:sldId id="1132" r:id="rId34"/>
    <p:sldId id="1101" r:id="rId35"/>
    <p:sldId id="1134" r:id="rId36"/>
    <p:sldId id="1135" r:id="rId37"/>
    <p:sldId id="1102" r:id="rId38"/>
    <p:sldId id="1136" r:id="rId39"/>
    <p:sldId id="1103" r:id="rId40"/>
    <p:sldId id="1104" r:id="rId41"/>
    <p:sldId id="1105" r:id="rId42"/>
    <p:sldId id="1106" r:id="rId43"/>
    <p:sldId id="1107" r:id="rId44"/>
    <p:sldId id="1108" r:id="rId45"/>
    <p:sldId id="1110" r:id="rId46"/>
    <p:sldId id="1111" r:id="rId47"/>
    <p:sldId id="1112" r:id="rId48"/>
    <p:sldId id="1113" r:id="rId49"/>
    <p:sldId id="1114" r:id="rId50"/>
    <p:sldId id="1115" r:id="rId51"/>
    <p:sldId id="1116" r:id="rId52"/>
    <p:sldId id="1117" r:id="rId53"/>
    <p:sldId id="1118" r:id="rId54"/>
    <p:sldId id="1119" r:id="rId55"/>
    <p:sldId id="1120" r:id="rId56"/>
    <p:sldId id="1121" r:id="rId57"/>
    <p:sldId id="1122" r:id="rId58"/>
    <p:sldId id="1123" r:id="rId59"/>
    <p:sldId id="1085" r:id="rId60"/>
  </p:sldIdLst>
  <p:sldSz cx="12192000" cy="6858000"/>
  <p:notesSz cx="6797675" cy="9926638"/>
  <p:custDataLst>
    <p:tags r:id="rId63"/>
  </p:custDataLst>
  <p:kinsoku lang="ko-KR" invalStChars="、。，．：；？！’”）〕］｝〉》」』】°℃％!%￠),.:;?]}&gt;" invalEndChars="‘“（〔［｛〈《「『【￥＄\￦￡€([{&lt;$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615" userDrawn="1">
          <p15:clr>
            <a:srgbClr val="A4A3A4"/>
          </p15:clr>
        </p15:guide>
        <p15:guide id="2" orient="horz" pos="1706" userDrawn="1">
          <p15:clr>
            <a:srgbClr val="A4A3A4"/>
          </p15:clr>
        </p15:guide>
        <p15:guide id="3" orient="horz" pos="1071" userDrawn="1">
          <p15:clr>
            <a:srgbClr val="A4A3A4"/>
          </p15:clr>
        </p15:guide>
        <p15:guide id="4" pos="1799" userDrawn="1">
          <p15:clr>
            <a:srgbClr val="A4A3A4"/>
          </p15:clr>
        </p15:guide>
        <p15:guide id="5" pos="7242" userDrawn="1">
          <p15:clr>
            <a:srgbClr val="A4A3A4"/>
          </p15:clr>
        </p15:guide>
        <p15:guide id="6" orient="horz" pos="482" userDrawn="1">
          <p15:clr>
            <a:srgbClr val="A4A3A4"/>
          </p15:clr>
        </p15:guide>
        <p15:guide id="7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6600"/>
    <a:srgbClr val="404040"/>
    <a:srgbClr val="BBB9BC"/>
    <a:srgbClr val="E9E7E7"/>
    <a:srgbClr val="D7D9DE"/>
    <a:srgbClr val="FF5855"/>
    <a:srgbClr val="4472C4"/>
    <a:srgbClr val="E443FF"/>
    <a:srgbClr val="59C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5434" autoAdjust="0"/>
  </p:normalViewPr>
  <p:slideViewPr>
    <p:cSldViewPr>
      <p:cViewPr varScale="1">
        <p:scale>
          <a:sx n="117" d="100"/>
          <a:sy n="117" d="100"/>
        </p:scale>
        <p:origin x="354" y="96"/>
      </p:cViewPr>
      <p:guideLst>
        <p:guide pos="2615"/>
        <p:guide orient="horz" pos="1706"/>
        <p:guide orient="horz" pos="1071"/>
        <p:guide pos="1799"/>
        <p:guide pos="7242"/>
        <p:guide orient="horz" pos="48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768"/>
    </p:cViewPr>
  </p:sorterViewPr>
  <p:notesViewPr>
    <p:cSldViewPr>
      <p:cViewPr varScale="1">
        <p:scale>
          <a:sx n="65" d="100"/>
          <a:sy n="65" d="100"/>
        </p:scale>
        <p:origin x="2622" y="72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gs" Target="tags/tag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D7B38-8C2D-4120-9743-D61BD4BEA886}" type="datetimeFigureOut">
              <a:rPr lang="ko-KR" altLang="en-US" smtClean="0"/>
              <a:pPr/>
              <a:t>2020-03-18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2E336-9203-4EBC-9772-1EE159651E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6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DCDAD-4D86-48B6-A6DC-226350E35099}" type="datetimeFigureOut">
              <a:rPr lang="ko-KR" altLang="en-US" smtClean="0"/>
              <a:pPr/>
              <a:t>2020-03-18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BB38B-F015-4848-B383-4716AE993A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844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348880"/>
            <a:ext cx="12191998" cy="45091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36" y="220735"/>
            <a:ext cx="1750889" cy="856791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1590765" y="1377887"/>
            <a:ext cx="177252" cy="25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25724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본문_기본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0198204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2"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" name="개체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83510" y="62849"/>
            <a:ext cx="10279385" cy="526544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72000" tIns="36000" rIns="72000" bIns="3600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400" b="1">
                <a:solidFill>
                  <a:schemeClr val="bg1"/>
                </a:solidFill>
                <a:effectLst/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482" y="154799"/>
            <a:ext cx="1632181" cy="3172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" y="6449933"/>
            <a:ext cx="1200000" cy="374526"/>
          </a:xfrm>
          <a:prstGeom prst="rect">
            <a:avLst/>
          </a:prstGeom>
        </p:spPr>
      </p:pic>
      <p:sp>
        <p:nvSpPr>
          <p:cNvPr id="15" name="Text Box 32"/>
          <p:cNvSpPr txBox="1">
            <a:spLocks noChangeArrowheads="1"/>
          </p:cNvSpPr>
          <p:nvPr userDrawn="1"/>
        </p:nvSpPr>
        <p:spPr bwMode="auto">
          <a:xfrm>
            <a:off x="11760825" y="6576805"/>
            <a:ext cx="371448" cy="153888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00584" tIns="0" rIns="100584" bIns="0" anchor="b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78136FDD-138A-41CF-8912-105E2455A463}" type="slidenum">
              <a:rPr lang="ko-KR" altLang="en-US" sz="1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pPr algn="r" eaLnBrk="1" hangingPunct="1"/>
              <a:t>‹#›</a:t>
            </a:fld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6420678"/>
            <a:ext cx="12192000" cy="0"/>
          </a:xfrm>
          <a:prstGeom prst="line">
            <a:avLst/>
          </a:prstGeom>
          <a:ln>
            <a:solidFill>
              <a:srgbClr val="989FB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 userDrawn="1"/>
        </p:nvGrpSpPr>
        <p:grpSpPr>
          <a:xfrm rot="16200000">
            <a:off x="-61879" y="1358612"/>
            <a:ext cx="5245395" cy="4551833"/>
            <a:chOff x="74670" y="778713"/>
            <a:chExt cx="7251163" cy="5112568"/>
          </a:xfrm>
        </p:grpSpPr>
        <p:grpSp>
          <p:nvGrpSpPr>
            <p:cNvPr id="17" name="그룹 16"/>
            <p:cNvGrpSpPr/>
            <p:nvPr/>
          </p:nvGrpSpPr>
          <p:grpSpPr>
            <a:xfrm>
              <a:off x="74670" y="778713"/>
              <a:ext cx="7251163" cy="5112568"/>
              <a:chOff x="149102" y="819151"/>
              <a:chExt cx="7251163" cy="5112568"/>
            </a:xfrm>
          </p:grpSpPr>
          <p:sp>
            <p:nvSpPr>
              <p:cNvPr id="24" name="모서리가 둥근 직사각형 23"/>
              <p:cNvSpPr/>
              <p:nvPr userDrawn="1"/>
            </p:nvSpPr>
            <p:spPr bwMode="auto">
              <a:xfrm>
                <a:off x="149102" y="819151"/>
                <a:ext cx="7251163" cy="5112568"/>
              </a:xfrm>
              <a:prstGeom prst="roundRect">
                <a:avLst>
                  <a:gd name="adj" fmla="val 1593"/>
                </a:avLst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/>
                <a:tailEnd/>
              </a:ln>
              <a:effectLst>
                <a:outerShdw dir="2700000" algn="ctr" rotWithShape="0">
                  <a:srgbClr val="000000"/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2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900" kern="0" dirty="0" smtClean="0"/>
              </a:p>
            </p:txBody>
          </p:sp>
          <p:sp>
            <p:nvSpPr>
              <p:cNvPr id="25" name="모서리가 둥근 직사각형 24"/>
              <p:cNvSpPr/>
              <p:nvPr userDrawn="1"/>
            </p:nvSpPr>
            <p:spPr bwMode="auto">
              <a:xfrm>
                <a:off x="279455" y="1031470"/>
                <a:ext cx="7005100" cy="4378188"/>
              </a:xfrm>
              <a:prstGeom prst="roundRect">
                <a:avLst>
                  <a:gd name="adj" fmla="val 0"/>
                </a:avLst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/>
                <a:tailEnd/>
              </a:ln>
              <a:effectLst>
                <a:outerShdw dir="2700000" algn="ctr" rotWithShape="0">
                  <a:srgbClr val="000000"/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2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900" kern="0" dirty="0" smtClean="0"/>
              </a:p>
            </p:txBody>
          </p:sp>
        </p:grpSp>
        <p:sp>
          <p:nvSpPr>
            <p:cNvPr id="18" name="모서리가 둥근 직사각형 17"/>
            <p:cNvSpPr/>
            <p:nvPr/>
          </p:nvSpPr>
          <p:spPr bwMode="auto">
            <a:xfrm>
              <a:off x="3432631" y="5540018"/>
              <a:ext cx="535239" cy="159198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dir="2700000" algn="ctr" rotWithShape="0">
                <a:srgbClr val="000000"/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2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900" kern="0" dirty="0" smtClean="0"/>
            </a:p>
          </p:txBody>
        </p:sp>
      </p:grpSp>
      <p:sp>
        <p:nvSpPr>
          <p:cNvPr id="26" name="직사각형 25"/>
          <p:cNvSpPr/>
          <p:nvPr userDrawn="1"/>
        </p:nvSpPr>
        <p:spPr>
          <a:xfrm>
            <a:off x="8957538" y="620115"/>
            <a:ext cx="3234462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b="0" dirty="0" smtClean="0">
                <a:solidFill>
                  <a:schemeClr val="bg1"/>
                </a:solidFill>
              </a:rPr>
              <a:t>Description</a:t>
            </a:r>
            <a:endParaRPr lang="ko-KR" altLang="en-US" sz="923" b="0" dirty="0" smtClean="0">
              <a:solidFill>
                <a:schemeClr val="bg1"/>
              </a:solidFill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8957585" y="620688"/>
            <a:ext cx="0" cy="5781422"/>
          </a:xfrm>
          <a:prstGeom prst="line">
            <a:avLst/>
          </a:prstGeom>
          <a:ln>
            <a:solidFill>
              <a:srgbClr val="989FB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43417498"/>
              </p:ext>
            </p:extLst>
          </p:nvPr>
        </p:nvGraphicFramePr>
        <p:xfrm>
          <a:off x="2" y="620688"/>
          <a:ext cx="8932006" cy="1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818">
                  <a:extLst>
                    <a:ext uri="{9D8B030D-6E8A-4147-A177-3AD203B41FA5}">
                      <a16:colId xmlns:a16="http://schemas.microsoft.com/office/drawing/2014/main" val="3922820319"/>
                    </a:ext>
                  </a:extLst>
                </a:gridCol>
                <a:gridCol w="4109572">
                  <a:extLst>
                    <a:ext uri="{9D8B030D-6E8A-4147-A177-3AD203B41FA5}">
                      <a16:colId xmlns:a16="http://schemas.microsoft.com/office/drawing/2014/main" val="2261326384"/>
                    </a:ext>
                  </a:extLst>
                </a:gridCol>
                <a:gridCol w="1464818">
                  <a:extLst>
                    <a:ext uri="{9D8B030D-6E8A-4147-A177-3AD203B41FA5}">
                      <a16:colId xmlns:a16="http://schemas.microsoft.com/office/drawing/2014/main" val="2226334530"/>
                    </a:ext>
                  </a:extLst>
                </a:gridCol>
                <a:gridCol w="1892798">
                  <a:extLst>
                    <a:ext uri="{9D8B030D-6E8A-4147-A177-3AD203B41FA5}">
                      <a16:colId xmlns:a16="http://schemas.microsoft.com/office/drawing/2014/main" val="127274890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89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89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rgbClr val="989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89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89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74295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Screen ID</a:t>
                      </a:r>
                      <a:endParaRPr lang="ko-KR" altLang="en-US" sz="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rgbClr val="989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89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89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rgbClr val="989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89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141249"/>
                  </a:ext>
                </a:extLst>
              </a:tr>
            </a:tbl>
          </a:graphicData>
        </a:graphic>
      </p:graphicFrame>
      <p:sp>
        <p:nvSpPr>
          <p:cNvPr id="29" name="텍스트 개체 틀 26"/>
          <p:cNvSpPr>
            <a:spLocks noGrp="1"/>
          </p:cNvSpPr>
          <p:nvPr>
            <p:ph type="body" sz="quarter" idx="10" hasCustomPrompt="1"/>
          </p:nvPr>
        </p:nvSpPr>
        <p:spPr>
          <a:xfrm>
            <a:off x="1505351" y="657805"/>
            <a:ext cx="4022081" cy="123111"/>
          </a:xfrm>
        </p:spPr>
        <p:txBody>
          <a:bodyPr wrap="square" lIns="0" tIns="0" rIns="0" bIns="0">
            <a:spAutoFit/>
          </a:bodyPr>
          <a:lstStyle>
            <a:lvl1pPr marL="5738" indent="0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7223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48707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120191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491675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30" name="텍스트 개체 틀 28"/>
          <p:cNvSpPr>
            <a:spLocks noGrp="1"/>
          </p:cNvSpPr>
          <p:nvPr>
            <p:ph type="body" sz="quarter" idx="11" hasCustomPrompt="1"/>
          </p:nvPr>
        </p:nvSpPr>
        <p:spPr>
          <a:xfrm>
            <a:off x="7074878" y="657805"/>
            <a:ext cx="1826326" cy="123111"/>
          </a:xfrm>
        </p:spPr>
        <p:txBody>
          <a:bodyPr wrap="square" lIns="0" tIns="0" rIns="0" bIns="0">
            <a:spAutoFit/>
          </a:bodyPr>
          <a:lstStyle>
            <a:lvl1pPr marL="5738" indent="0" algn="ctr">
              <a:lnSpc>
                <a:spcPct val="100000"/>
              </a:lnSpc>
              <a:buNone/>
              <a:defRPr sz="800"/>
            </a:lvl1pPr>
            <a:lvl2pPr marL="377223" indent="0">
              <a:buNone/>
              <a:defRPr/>
            </a:lvl2pPr>
            <a:lvl3pPr marL="748707" indent="0">
              <a:buNone/>
              <a:defRPr/>
            </a:lvl3pPr>
            <a:lvl4pPr marL="1120191" indent="0">
              <a:buNone/>
              <a:defRPr/>
            </a:lvl4pPr>
            <a:lvl5pPr marL="1491675" indent="0">
              <a:buNone/>
              <a:defRPr/>
            </a:lvl5pPr>
          </a:lstStyle>
          <a:p>
            <a:pPr lvl="0"/>
            <a:r>
              <a:rPr lang="en-US" altLang="ko-KR" dirty="0" smtClean="0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0708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본문_기본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15773563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13"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" name="개체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83510" y="62849"/>
            <a:ext cx="10279385" cy="526544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72000" tIns="36000" rIns="72000" bIns="3600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400" b="1">
                <a:solidFill>
                  <a:schemeClr val="bg1"/>
                </a:solidFill>
                <a:effectLst/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482" y="154799"/>
            <a:ext cx="1632181" cy="3172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" y="6449933"/>
            <a:ext cx="1200000" cy="374526"/>
          </a:xfrm>
          <a:prstGeom prst="rect">
            <a:avLst/>
          </a:prstGeom>
        </p:spPr>
      </p:pic>
      <p:sp>
        <p:nvSpPr>
          <p:cNvPr id="15" name="Text Box 32"/>
          <p:cNvSpPr txBox="1">
            <a:spLocks noChangeArrowheads="1"/>
          </p:cNvSpPr>
          <p:nvPr userDrawn="1"/>
        </p:nvSpPr>
        <p:spPr bwMode="auto">
          <a:xfrm>
            <a:off x="11760825" y="6576805"/>
            <a:ext cx="371448" cy="153888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00584" tIns="0" rIns="100584" bIns="0" anchor="b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78136FDD-138A-41CF-8912-105E2455A463}" type="slidenum">
              <a:rPr lang="ko-KR" altLang="en-US" sz="1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pPr algn="r" eaLnBrk="1" hangingPunct="1"/>
              <a:t>‹#›</a:t>
            </a:fld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6420678"/>
            <a:ext cx="12192000" cy="0"/>
          </a:xfrm>
          <a:prstGeom prst="line">
            <a:avLst/>
          </a:prstGeom>
          <a:ln>
            <a:solidFill>
              <a:srgbClr val="989FB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444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본문_기본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2422847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57"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" y="6449933"/>
            <a:ext cx="1200000" cy="374526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0" y="6420678"/>
            <a:ext cx="12192000" cy="0"/>
          </a:xfrm>
          <a:prstGeom prst="line">
            <a:avLst/>
          </a:prstGeom>
          <a:ln>
            <a:solidFill>
              <a:srgbClr val="989FB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 userDrawn="1"/>
        </p:nvSpPr>
        <p:spPr bwMode="auto">
          <a:xfrm>
            <a:off x="-8852" y="764704"/>
            <a:ext cx="12200853" cy="2345382"/>
          </a:xfrm>
          <a:prstGeom prst="rect">
            <a:avLst/>
          </a:prstGeom>
          <a:solidFill>
            <a:schemeClr val="accent3">
              <a:lumMod val="50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2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800" kern="0" dirty="0" smtClean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9820" y="877838"/>
            <a:ext cx="1632181" cy="317270"/>
          </a:xfrm>
          <a:prstGeom prst="rect">
            <a:avLst/>
          </a:prstGeom>
        </p:spPr>
      </p:pic>
      <p:sp>
        <p:nvSpPr>
          <p:cNvPr id="8" name="Text Box 32"/>
          <p:cNvSpPr txBox="1">
            <a:spLocks noChangeArrowheads="1"/>
          </p:cNvSpPr>
          <p:nvPr userDrawn="1"/>
        </p:nvSpPr>
        <p:spPr bwMode="auto">
          <a:xfrm>
            <a:off x="11760825" y="6576805"/>
            <a:ext cx="371448" cy="153888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00584" tIns="0" rIns="100584" bIns="0" anchor="b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78136FDD-138A-41CF-8912-105E2455A463}" type="slidenum">
              <a:rPr lang="ko-KR" altLang="en-US" sz="1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pPr algn="r" eaLnBrk="1" hangingPunct="1"/>
              <a:t>‹#›</a:t>
            </a:fld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442272" y="678982"/>
            <a:ext cx="9819114" cy="1384995"/>
          </a:xfrm>
        </p:spPr>
        <p:txBody>
          <a:bodyPr wrap="square" lIns="0" tIns="0" rIns="0" bIns="0">
            <a:spAutoFit/>
          </a:bodyPr>
          <a:lstStyle>
            <a:lvl1pPr marL="0" indent="0" algn="l" defTabSz="914423" rtl="0" eaLnBrk="1" latinLnBrk="1" hangingPunct="1">
              <a:lnSpc>
                <a:spcPct val="150000"/>
              </a:lnSpc>
              <a:buNone/>
              <a:defRPr lang="ko-KR" altLang="en-US" sz="6000" b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77223" indent="0">
              <a:lnSpc>
                <a:spcPct val="150000"/>
              </a:lnSpc>
              <a:buNone/>
              <a:defRPr/>
            </a:lvl2pPr>
            <a:lvl3pPr marL="748707" indent="0">
              <a:lnSpc>
                <a:spcPct val="150000"/>
              </a:lnSpc>
              <a:buNone/>
              <a:defRPr/>
            </a:lvl3pPr>
            <a:lvl4pPr marL="1120191" indent="0">
              <a:lnSpc>
                <a:spcPct val="150000"/>
              </a:lnSpc>
              <a:buNone/>
              <a:defRPr/>
            </a:lvl4pPr>
            <a:lvl5pPr marL="1491675" indent="0">
              <a:lnSpc>
                <a:spcPct val="150000"/>
              </a:lnSpc>
              <a:buNone/>
              <a:defRPr/>
            </a:lvl5pPr>
          </a:lstStyle>
          <a:p>
            <a:pPr lvl="0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778486" y="3212979"/>
            <a:ext cx="7976271" cy="461665"/>
          </a:xfrm>
        </p:spPr>
        <p:txBody>
          <a:bodyPr wrap="square" lIns="0" tIns="0" rIns="0" bIns="0">
            <a:spAutoFit/>
          </a:bodyPr>
          <a:lstStyle>
            <a:lvl1pPr marL="5738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7223" indent="0">
              <a:buNone/>
              <a:defRPr/>
            </a:lvl2pPr>
            <a:lvl3pPr marL="748707" indent="0">
              <a:buNone/>
              <a:defRPr/>
            </a:lvl3pPr>
            <a:lvl4pPr marL="1120191" indent="0">
              <a:buNone/>
              <a:defRPr/>
            </a:lvl4pPr>
            <a:lvl5pPr marL="1491675" indent="0">
              <a:buNone/>
              <a:defRPr/>
            </a:lvl5pPr>
          </a:lstStyle>
          <a:p>
            <a:pPr lvl="0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44362" y="3861050"/>
            <a:ext cx="4520650" cy="323165"/>
          </a:xfrm>
        </p:spPr>
        <p:txBody>
          <a:bodyPr lIns="0" tIns="0" rIns="0" bIns="0">
            <a:spAutoFit/>
          </a:bodyPr>
          <a:lstStyle>
            <a:lvl1pPr marL="5738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7223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48707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120191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491675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altLang="ko-KR" dirty="0" smtClean="0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749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5741499" y="3501008"/>
            <a:ext cx="3988135" cy="496646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l" latinLnBrk="0"/>
            <a:r>
              <a:rPr lang="en-US" altLang="ko-KR" sz="2000" b="0" i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End </a:t>
            </a:r>
            <a:r>
              <a:rPr lang="en-US" altLang="ko-KR" sz="2000" b="0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of Presentation</a:t>
            </a:r>
            <a:endParaRPr lang="ko-KR" altLang="en-US" sz="2000" b="0" i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121" y="2068257"/>
            <a:ext cx="323849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62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F18DCC9-69F9-4DFD-9AA0-5634DF9A161D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graphicFrame>
        <p:nvGraphicFramePr>
          <p:cNvPr id="7" name="개체 6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4198249053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7" name="think-cell Slide" r:id="rId9" imgW="473" imgH="476" progId="TCLayout.ActiveDocument.1">
                  <p:embed/>
                </p:oleObj>
              </mc:Choice>
              <mc:Fallback>
                <p:oleObj name="think-cell Slide" r:id="rId9" imgW="473" imgH="476" progId="TCLayout.ActiveDocument.1">
                  <p:embed/>
                  <p:pic>
                    <p:nvPicPr>
                      <p:cNvPr id="6" name="개체 5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796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46" r:id="rId2"/>
    <p:sldLayoutId id="2147483747" r:id="rId3"/>
    <p:sldLayoutId id="2147483742" r:id="rId4"/>
    <p:sldLayoutId id="2147483738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3575720" y="1052736"/>
            <a:ext cx="7810710" cy="1656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100012" tIns="46038" rIns="100012" bIns="46038" anchor="ctr">
            <a:noAutofit/>
          </a:bodyPr>
          <a:lstStyle/>
          <a:p>
            <a:pPr algn="r" defTabSz="976337" latinLnBrk="0">
              <a:lnSpc>
                <a:spcPct val="150000"/>
              </a:lnSpc>
              <a:spcBef>
                <a:spcPts val="100"/>
              </a:spcBef>
            </a:pPr>
            <a:r>
              <a:rPr lang="ko-KR" altLang="en-US" sz="3200" b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교문 </a:t>
            </a:r>
            <a:r>
              <a:rPr lang="en-US" altLang="ko-KR" sz="3200" b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MIS </a:t>
            </a:r>
            <a:r>
              <a:rPr lang="ko-KR" altLang="en-US" sz="3200" b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보고서 마이그레이션</a:t>
            </a:r>
            <a:r>
              <a:rPr lang="ko-KR" altLang="en-US" sz="3200" b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3200" b="1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r" defTabSz="976337" latinLnBrk="0">
              <a:lnSpc>
                <a:spcPct val="150000"/>
              </a:lnSpc>
              <a:spcBef>
                <a:spcPts val="100"/>
              </a:spcBef>
            </a:pPr>
            <a:r>
              <a:rPr lang="en-US" altLang="ko-KR" sz="2400" b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IT</a:t>
            </a:r>
            <a:r>
              <a:rPr lang="ko-KR" altLang="en-US" sz="2400" b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개발실</a:t>
            </a:r>
            <a:endParaRPr lang="en-US" altLang="ko-KR" sz="2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876741" y="2924945"/>
            <a:ext cx="1526379" cy="936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76337" latinLnBrk="0">
              <a:lnSpc>
                <a:spcPct val="150000"/>
              </a:lnSpc>
              <a:spcBef>
                <a:spcPts val="100"/>
              </a:spcBef>
            </a:pPr>
            <a:r>
              <a:rPr lang="en-US" altLang="ko-KR" b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Ver. 0.1</a:t>
            </a:r>
            <a:endParaRPr lang="en-US" altLang="ko-KR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r" defTabSz="976337" latinLnBrk="0">
              <a:lnSpc>
                <a:spcPct val="150000"/>
              </a:lnSpc>
              <a:spcBef>
                <a:spcPts val="100"/>
              </a:spcBef>
            </a:pPr>
            <a:r>
              <a:rPr lang="en-US" altLang="ko-KR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2020</a:t>
            </a:r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03</a:t>
            </a:r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</a:t>
            </a:r>
            <a:endParaRPr lang="ko-KR" altLang="en-US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06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/>
              <a:t>- </a:t>
            </a:r>
            <a:r>
              <a:rPr lang="en-US" altLang="ko-KR" smtClean="0"/>
              <a:t>KPI - </a:t>
            </a:r>
            <a:r>
              <a:rPr lang="ko-KR" altLang="en-US" smtClean="0"/>
              <a:t>월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70316"/>
            <a:ext cx="7776864" cy="544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/>
              <a:t>- </a:t>
            </a:r>
            <a:r>
              <a:rPr lang="en-US" altLang="ko-KR" smtClean="0"/>
              <a:t>KPI - </a:t>
            </a:r>
            <a:r>
              <a:rPr lang="ko-KR" altLang="en-US" smtClean="0"/>
              <a:t>분기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848872" cy="54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4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/>
              <a:t>- </a:t>
            </a:r>
            <a:r>
              <a:rPr lang="en-US" altLang="ko-KR" smtClean="0"/>
              <a:t>KPI - </a:t>
            </a:r>
            <a:r>
              <a:rPr lang="ko-KR" altLang="en-US" smtClean="0"/>
              <a:t>년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4" y="775259"/>
            <a:ext cx="7871870" cy="55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4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/>
              <a:t>- KPI</a:t>
            </a:r>
            <a:r>
              <a:rPr lang="ko-KR" altLang="en-US" smtClean="0"/>
              <a:t>이력관리 </a:t>
            </a:r>
            <a:r>
              <a:rPr lang="en-US" altLang="ko-KR" smtClean="0"/>
              <a:t>- </a:t>
            </a:r>
            <a:r>
              <a:rPr lang="ko-KR" altLang="en-US" smtClean="0"/>
              <a:t>분기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3" y="768755"/>
            <a:ext cx="7778274" cy="518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/>
              <a:t>- KPI</a:t>
            </a:r>
            <a:r>
              <a:rPr lang="ko-KR" altLang="en-US" smtClean="0"/>
              <a:t>이력관리 </a:t>
            </a:r>
            <a:r>
              <a:rPr lang="en-US" altLang="ko-KR" smtClean="0"/>
              <a:t>- </a:t>
            </a:r>
            <a:r>
              <a:rPr lang="ko-KR" altLang="en-US" smtClean="0"/>
              <a:t>반기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54748" cy="51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4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/>
              <a:t>- KPI</a:t>
            </a:r>
            <a:r>
              <a:rPr lang="ko-KR" altLang="en-US" smtClean="0"/>
              <a:t>이력관리 분기시상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807446"/>
            <a:ext cx="7720181" cy="514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9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/>
              <a:t>- KPI</a:t>
            </a:r>
            <a:r>
              <a:rPr lang="ko-KR" altLang="en-US" smtClean="0"/>
              <a:t>이력관리 </a:t>
            </a:r>
            <a:r>
              <a:rPr lang="en-US" altLang="ko-KR" smtClean="0"/>
              <a:t>- </a:t>
            </a:r>
            <a:r>
              <a:rPr lang="ko-KR" altLang="en-US" smtClean="0"/>
              <a:t>년시상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2" y="806635"/>
            <a:ext cx="7729184" cy="514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9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/>
              <a:t>- KPI</a:t>
            </a:r>
            <a:r>
              <a:rPr lang="ko-KR" altLang="en-US" smtClean="0"/>
              <a:t>이력관리 </a:t>
            </a:r>
            <a:r>
              <a:rPr lang="en-US" altLang="ko-KR" smtClean="0"/>
              <a:t>- </a:t>
            </a:r>
            <a:r>
              <a:rPr lang="ko-KR" altLang="en-US" smtClean="0"/>
              <a:t>러브씽크빅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54748" cy="51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9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3" y="788328"/>
            <a:ext cx="7632848" cy="53386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/>
              <a:t>- </a:t>
            </a:r>
            <a:r>
              <a:rPr lang="ko-KR" altLang="en-US" smtClean="0"/>
              <a:t>예상마감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1988840"/>
            <a:ext cx="1257143" cy="320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02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1" y="726956"/>
            <a:ext cx="7842635" cy="53206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041" y="1340768"/>
            <a:ext cx="5953450" cy="494309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/>
              <a:t>- </a:t>
            </a:r>
            <a:r>
              <a:rPr lang="ko-KR" altLang="en-US" smtClean="0"/>
              <a:t>학습코칭현황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2855640" y="3645024"/>
            <a:ext cx="2376264" cy="7200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9" idx="6"/>
          </p:cNvCxnSpPr>
          <p:nvPr/>
        </p:nvCxnSpPr>
        <p:spPr>
          <a:xfrm>
            <a:off x="5231904" y="4005064"/>
            <a:ext cx="388843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23202" y="3645635"/>
            <a:ext cx="3600400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클릭하면 별도의 웹 브라우저 화면으로 연결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34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Document Version </a:t>
            </a:r>
            <a:r>
              <a:rPr lang="en-US" altLang="ko-KR" dirty="0" smtClean="0"/>
              <a:t>History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764376"/>
              </p:ext>
            </p:extLst>
          </p:nvPr>
        </p:nvGraphicFramePr>
        <p:xfrm>
          <a:off x="263352" y="898087"/>
          <a:ext cx="11665296" cy="2862892"/>
        </p:xfrm>
        <a:graphic>
          <a:graphicData uri="http://schemas.openxmlformats.org/drawingml/2006/table">
            <a:tbl>
              <a:tblPr firstRow="1" bandRow="1"/>
              <a:tblGrid>
                <a:gridCol w="1070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96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3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4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Description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Writer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Ver. 0.1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2020.03.06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108000" marR="0" lvl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최초 작성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최형도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640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415326"/>
                  </a:ext>
                </a:extLst>
              </a:tr>
              <a:tr h="193440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480279"/>
                  </a:ext>
                </a:extLst>
              </a:tr>
              <a:tr h="168240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421008"/>
                  </a:ext>
                </a:extLst>
              </a:tr>
              <a:tr h="143040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56404"/>
                  </a:ext>
                </a:extLst>
              </a:tr>
              <a:tr h="117840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20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93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555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342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166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12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/>
              <a:t>성과지표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3" y="763379"/>
            <a:ext cx="7814785" cy="52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5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/>
              <a:t>성과트래킹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1" y="777071"/>
            <a:ext cx="7848873" cy="527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1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/>
              <a:t>교사지표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87382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6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/>
              <a:t>교사트래킹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1" y="784425"/>
            <a:ext cx="7787383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3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 smtClean="0"/>
              <a:t>윤리지표 </a:t>
            </a:r>
            <a:r>
              <a:rPr lang="en-US" altLang="ko-KR" smtClean="0"/>
              <a:t>- </a:t>
            </a:r>
            <a:r>
              <a:rPr lang="ko-KR" altLang="en-US" smtClean="0"/>
              <a:t>기준정의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94059"/>
            <a:ext cx="7704856" cy="518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8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 smtClean="0"/>
              <a:t>윤리지표 </a:t>
            </a:r>
            <a:r>
              <a:rPr lang="en-US" altLang="ko-KR" smtClean="0"/>
              <a:t>- </a:t>
            </a:r>
            <a:r>
              <a:rPr lang="ko-KR" altLang="en-US" smtClean="0"/>
              <a:t>종합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786351"/>
            <a:ext cx="7677438" cy="516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3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 smtClean="0"/>
              <a:t>윤리지표 </a:t>
            </a:r>
            <a:r>
              <a:rPr lang="en-US" altLang="ko-KR" smtClean="0"/>
              <a:t>-</a:t>
            </a:r>
            <a:r>
              <a:rPr lang="ko-KR" altLang="en-US"/>
              <a:t> </a:t>
            </a:r>
            <a:r>
              <a:rPr lang="ko-KR" altLang="en-US" smtClean="0"/>
              <a:t>저가중복입회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76864" cy="522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8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 smtClean="0"/>
              <a:t>윤리지표 </a:t>
            </a:r>
            <a:r>
              <a:rPr lang="en-US" altLang="ko-KR" smtClean="0"/>
              <a:t>- </a:t>
            </a:r>
            <a:r>
              <a:rPr lang="ko-KR" altLang="en-US" smtClean="0"/>
              <a:t>다중결제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87384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1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 smtClean="0"/>
              <a:t>윤리지표 </a:t>
            </a:r>
            <a:r>
              <a:rPr lang="en-US" altLang="ko-KR" smtClean="0"/>
              <a:t>- </a:t>
            </a:r>
            <a:r>
              <a:rPr lang="ko-KR" altLang="en-US" smtClean="0"/>
              <a:t>교사해지지연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87384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7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 smtClean="0"/>
              <a:t>지표분석 </a:t>
            </a:r>
            <a:r>
              <a:rPr lang="en-US" altLang="ko-KR" smtClean="0"/>
              <a:t>- </a:t>
            </a:r>
            <a:r>
              <a:rPr lang="ko-KR" altLang="en-US" smtClean="0"/>
              <a:t>종합지표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988840"/>
            <a:ext cx="1234286" cy="47238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87383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6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보고서 목록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680906"/>
              </p:ext>
            </p:extLst>
          </p:nvPr>
        </p:nvGraphicFramePr>
        <p:xfrm>
          <a:off x="1588012" y="692696"/>
          <a:ext cx="8903398" cy="56538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858">
                  <a:extLst>
                    <a:ext uri="{9D8B030D-6E8A-4147-A177-3AD203B41FA5}">
                      <a16:colId xmlns:a16="http://schemas.microsoft.com/office/drawing/2014/main" val="1527949081"/>
                    </a:ext>
                  </a:extLst>
                </a:gridCol>
                <a:gridCol w="1247430">
                  <a:extLst>
                    <a:ext uri="{9D8B030D-6E8A-4147-A177-3AD203B41FA5}">
                      <a16:colId xmlns:a16="http://schemas.microsoft.com/office/drawing/2014/main" val="1825552757"/>
                    </a:ext>
                  </a:extLst>
                </a:gridCol>
                <a:gridCol w="2719625">
                  <a:extLst>
                    <a:ext uri="{9D8B030D-6E8A-4147-A177-3AD203B41FA5}">
                      <a16:colId xmlns:a16="http://schemas.microsoft.com/office/drawing/2014/main" val="525483940"/>
                    </a:ext>
                  </a:extLst>
                </a:gridCol>
                <a:gridCol w="227572">
                  <a:extLst>
                    <a:ext uri="{9D8B030D-6E8A-4147-A177-3AD203B41FA5}">
                      <a16:colId xmlns:a16="http://schemas.microsoft.com/office/drawing/2014/main" val="457237767"/>
                    </a:ext>
                  </a:extLst>
                </a:gridCol>
                <a:gridCol w="370858">
                  <a:extLst>
                    <a:ext uri="{9D8B030D-6E8A-4147-A177-3AD203B41FA5}">
                      <a16:colId xmlns:a16="http://schemas.microsoft.com/office/drawing/2014/main" val="1195726759"/>
                    </a:ext>
                  </a:extLst>
                </a:gridCol>
                <a:gridCol w="1247430">
                  <a:extLst>
                    <a:ext uri="{9D8B030D-6E8A-4147-A177-3AD203B41FA5}">
                      <a16:colId xmlns:a16="http://schemas.microsoft.com/office/drawing/2014/main" val="1605144288"/>
                    </a:ext>
                  </a:extLst>
                </a:gridCol>
                <a:gridCol w="2719625">
                  <a:extLst>
                    <a:ext uri="{9D8B030D-6E8A-4147-A177-3AD203B41FA5}">
                      <a16:colId xmlns:a16="http://schemas.microsoft.com/office/drawing/2014/main" val="3830976130"/>
                    </a:ext>
                  </a:extLst>
                </a:gridCol>
              </a:tblGrid>
              <a:tr h="28804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보고서 명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보고서 명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612165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실적일보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종합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센터관리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센터현황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센터현황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877627127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상세현황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센터현황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센터상세현황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4239238275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주요지표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관리자 주요지표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센터현황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연령별회원현황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812712589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일보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전용과목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전용과목현황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1982688870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매출현황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전용과목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전용과목실적현황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88510562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약정현황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교사관리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당월교사현황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4231440122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+mn-ea"/>
                          <a:ea typeface="+mn-ea"/>
                        </a:rPr>
                        <a:t>KPI_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월별교사현황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1083978096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+mn-ea"/>
                          <a:ea typeface="+mn-ea"/>
                        </a:rPr>
                        <a:t>KPI_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분기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교사실적분석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1028192623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+mn-ea"/>
                          <a:ea typeface="+mn-ea"/>
                        </a:rPr>
                        <a:t>KPI_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교사계층분석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333063253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KPI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이력관리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분기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제품관리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제품현황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과목별현황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702917054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KPI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이력관리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반기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회원현황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학년별분석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426777303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KPI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이력관리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분기시상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회원현황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과목별학습기간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872174804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KPI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이력관리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년시상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제품분석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en-US" sz="900" u="none" strike="noStrike">
                          <a:effectLst/>
                          <a:latin typeface="+mn-ea"/>
                          <a:ea typeface="+mn-ea"/>
                        </a:rPr>
                        <a:t>ARPU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3634742889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KPI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이력관리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러브씽크빅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제품분석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연령별과목군분석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52265226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예상마감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제품분석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과변분석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729291909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학습코칭현황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회원수분석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313583148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영업관리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성과지표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회원수분석추이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4270039855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성과트래킹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북클럽스터디현황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과목별현황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3225180985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교사지표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북클럽스터디현황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학년별분석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1529316766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교사트래킹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북클럽스터디현황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학습기간분석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4005363250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윤리지표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기준정의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51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북클럽스터디현황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_ARPU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3916211089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윤리지표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종합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52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북클럽스터디현황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회원수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3087533248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윤리지표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저가중복입회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53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북클럽스터디현황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회원수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리포트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422496999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윤리지표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다중결제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북클럽스터디현황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회원수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부모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754045038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윤리지표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교사해지지연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55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북클럽스터디현황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회원수추이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652054866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지표분석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종합지표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448330111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지표분석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전체실적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978951312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지표분석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교사실적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499130322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지표분석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센터실적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698683819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지표분석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북클럽실적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1648698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32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98456" cy="52368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 smtClean="0"/>
              <a:t>지표분석 </a:t>
            </a:r>
            <a:r>
              <a:rPr lang="en-US" altLang="ko-KR" smtClean="0"/>
              <a:t>- </a:t>
            </a:r>
            <a:r>
              <a:rPr lang="ko-KR" altLang="en-US" smtClean="0"/>
              <a:t>전체실적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2060848"/>
            <a:ext cx="1241905" cy="4723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830" y="2057038"/>
            <a:ext cx="1257143" cy="4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085" y="2041800"/>
            <a:ext cx="1264762" cy="510476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30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" y="784424"/>
            <a:ext cx="7695481" cy="51701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 smtClean="0"/>
              <a:t>지표분석 </a:t>
            </a:r>
            <a:r>
              <a:rPr lang="en-US" altLang="ko-KR" smtClean="0"/>
              <a:t>- </a:t>
            </a:r>
            <a:r>
              <a:rPr lang="ko-KR" altLang="en-US" smtClean="0"/>
              <a:t>교사실적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669" y="2060848"/>
            <a:ext cx="1241905" cy="4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761" y="2098409"/>
            <a:ext cx="1249524" cy="1752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472" y="2108800"/>
            <a:ext cx="1264762" cy="472381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40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847531"/>
            <a:ext cx="7704856" cy="517400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 smtClean="0"/>
              <a:t>지표분석 </a:t>
            </a:r>
            <a:r>
              <a:rPr lang="en-US" altLang="ko-KR" smtClean="0"/>
              <a:t>- </a:t>
            </a:r>
            <a:r>
              <a:rPr lang="ko-KR" altLang="en-US" smtClean="0"/>
              <a:t>센터실적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2060848"/>
            <a:ext cx="1257143" cy="4876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775" y="2044103"/>
            <a:ext cx="1234286" cy="1980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202" y="2044103"/>
            <a:ext cx="1234286" cy="472381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61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1" y="784425"/>
            <a:ext cx="7704856" cy="517646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 smtClean="0"/>
              <a:t>지표분석 </a:t>
            </a:r>
            <a:r>
              <a:rPr lang="en-US" altLang="ko-KR" smtClean="0"/>
              <a:t>- </a:t>
            </a:r>
            <a:r>
              <a:rPr lang="ko-KR" altLang="en-US" smtClean="0"/>
              <a:t>북클럽실적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1988840"/>
            <a:ext cx="1241905" cy="4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422" y="1975572"/>
            <a:ext cx="1440000" cy="7923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412" y="1975572"/>
            <a:ext cx="1234286" cy="464762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6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센터관리 </a:t>
            </a:r>
            <a:r>
              <a:rPr lang="en-US" altLang="ko-KR"/>
              <a:t>- </a:t>
            </a:r>
            <a:r>
              <a:rPr lang="ko-KR" altLang="en-US"/>
              <a:t>센터현황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96" y="784424"/>
            <a:ext cx="7787383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0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센터관리 </a:t>
            </a:r>
            <a:r>
              <a:rPr lang="en-US" altLang="ko-KR"/>
              <a:t>- </a:t>
            </a:r>
            <a:r>
              <a:rPr lang="ko-KR" altLang="en-US" smtClean="0"/>
              <a:t>센터상세현황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1" y="784424"/>
            <a:ext cx="7680305" cy="51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9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센터관리 </a:t>
            </a:r>
            <a:r>
              <a:rPr lang="en-US" altLang="ko-KR"/>
              <a:t>- </a:t>
            </a:r>
            <a:r>
              <a:rPr lang="ko-KR" altLang="en-US" smtClean="0"/>
              <a:t>연령별회원현황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52121"/>
            <a:ext cx="7835419" cy="526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센터관리 </a:t>
            </a:r>
            <a:r>
              <a:rPr lang="en-US" altLang="ko-KR"/>
              <a:t>- </a:t>
            </a:r>
            <a:r>
              <a:rPr lang="ko-KR" altLang="en-US" smtClean="0"/>
              <a:t>전용과목 </a:t>
            </a:r>
            <a:r>
              <a:rPr lang="en-US" altLang="ko-KR" smtClean="0"/>
              <a:t>- </a:t>
            </a:r>
            <a:r>
              <a:rPr lang="ko-KR" altLang="en-US" smtClean="0"/>
              <a:t>전용과목현황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813329"/>
            <a:ext cx="7776864" cy="522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3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센터관리 </a:t>
            </a:r>
            <a:r>
              <a:rPr lang="en-US" altLang="ko-KR"/>
              <a:t>- </a:t>
            </a:r>
            <a:r>
              <a:rPr lang="ko-KR" altLang="en-US" smtClean="0"/>
              <a:t>전용과목 </a:t>
            </a:r>
            <a:r>
              <a:rPr lang="en-US" altLang="ko-KR" smtClean="0"/>
              <a:t>- </a:t>
            </a:r>
            <a:r>
              <a:rPr lang="ko-KR" altLang="en-US" smtClean="0"/>
              <a:t>전용과목실적현황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87382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3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교사관리 </a:t>
            </a:r>
            <a:r>
              <a:rPr lang="en-US" altLang="ko-KR"/>
              <a:t>- </a:t>
            </a:r>
            <a:r>
              <a:rPr lang="ko-KR" altLang="en-US"/>
              <a:t>당월교사현황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99941"/>
            <a:ext cx="7764308" cy="522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실적일보 </a:t>
            </a:r>
            <a:r>
              <a:rPr lang="en-US" altLang="ko-KR" smtClean="0"/>
              <a:t>- </a:t>
            </a:r>
            <a:r>
              <a:rPr lang="ko-KR" altLang="en-US" smtClean="0"/>
              <a:t>종합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608211" cy="538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2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교사관리 </a:t>
            </a:r>
            <a:r>
              <a:rPr lang="en-US" altLang="ko-KR"/>
              <a:t>- </a:t>
            </a:r>
            <a:r>
              <a:rPr lang="ko-KR" altLang="en-US"/>
              <a:t>월별교사현황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87382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교사관리 </a:t>
            </a:r>
            <a:r>
              <a:rPr lang="en-US" altLang="ko-KR"/>
              <a:t>- </a:t>
            </a:r>
            <a:r>
              <a:rPr lang="ko-KR" altLang="en-US"/>
              <a:t>교사실적분석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76" y="2036952"/>
            <a:ext cx="1280000" cy="9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76" y="2036952"/>
            <a:ext cx="1234286" cy="647619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3" y="784424"/>
            <a:ext cx="7704856" cy="51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교사관리 </a:t>
            </a:r>
            <a:r>
              <a:rPr lang="en-US" altLang="ko-KR"/>
              <a:t>- </a:t>
            </a:r>
            <a:r>
              <a:rPr lang="ko-KR" altLang="en-US"/>
              <a:t>교사계층분석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1" y="802223"/>
            <a:ext cx="7760915" cy="52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0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제품현황</a:t>
            </a:r>
            <a:r>
              <a:rPr lang="en-US" altLang="ko-KR" smtClean="0"/>
              <a:t> - </a:t>
            </a:r>
            <a:r>
              <a:rPr lang="ko-KR" altLang="en-US" smtClean="0"/>
              <a:t>과목별현황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87382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6" y="713436"/>
            <a:ext cx="7867228" cy="529055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회원현황 </a:t>
            </a:r>
            <a:r>
              <a:rPr lang="en-US" altLang="ko-KR" smtClean="0"/>
              <a:t>- </a:t>
            </a:r>
            <a:r>
              <a:rPr lang="ko-KR" altLang="en-US"/>
              <a:t>학년별분석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2020515"/>
            <a:ext cx="1249524" cy="47238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89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회원현황</a:t>
            </a:r>
            <a:r>
              <a:rPr lang="en-US" altLang="ko-KR" smtClean="0"/>
              <a:t> - </a:t>
            </a:r>
            <a:r>
              <a:rPr lang="ko-KR" altLang="en-US"/>
              <a:t>과목별학습기간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2020515"/>
            <a:ext cx="1249524" cy="47238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1" y="784424"/>
            <a:ext cx="7765005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3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제품분석</a:t>
            </a:r>
            <a:r>
              <a:rPr lang="en-US" altLang="ko-KR" smtClean="0"/>
              <a:t> - ARPU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7" y="784424"/>
            <a:ext cx="7795220" cy="524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3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제품분석</a:t>
            </a:r>
            <a:r>
              <a:rPr lang="en-US" altLang="ko-KR" smtClean="0"/>
              <a:t> - </a:t>
            </a:r>
            <a:r>
              <a:rPr lang="ko-KR" altLang="en-US"/>
              <a:t>연령별과목군분석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2060848"/>
            <a:ext cx="1241905" cy="79238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87382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2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제품분석</a:t>
            </a:r>
            <a:r>
              <a:rPr lang="en-US" altLang="ko-KR" smtClean="0"/>
              <a:t> - </a:t>
            </a:r>
            <a:r>
              <a:rPr lang="ko-KR" altLang="en-US"/>
              <a:t>과변분석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58881"/>
            <a:ext cx="7718289" cy="51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2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회원수분석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988840"/>
            <a:ext cx="1272381" cy="982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012" y="1991063"/>
            <a:ext cx="1241905" cy="502857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810387"/>
            <a:ext cx="7855853" cy="528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실적일보 </a:t>
            </a:r>
            <a:r>
              <a:rPr lang="en-US" altLang="ko-KR" smtClean="0"/>
              <a:t>- </a:t>
            </a:r>
            <a:r>
              <a:rPr lang="ko-KR" altLang="en-US"/>
              <a:t>상세현황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41" y="692696"/>
            <a:ext cx="7839723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회원수분석추이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988840"/>
            <a:ext cx="1264762" cy="502857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5" y="784424"/>
            <a:ext cx="7787383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0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북클럽스터디현황</a:t>
            </a:r>
            <a:r>
              <a:rPr lang="en-US" altLang="ko-KR" smtClean="0"/>
              <a:t> - </a:t>
            </a:r>
            <a:r>
              <a:rPr lang="ko-KR" altLang="en-US" smtClean="0"/>
              <a:t>과목별현황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836512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9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북클럽스터디현황</a:t>
            </a:r>
            <a:r>
              <a:rPr lang="en-US" altLang="ko-KR" smtClean="0"/>
              <a:t> - </a:t>
            </a:r>
            <a:r>
              <a:rPr lang="ko-KR" altLang="en-US"/>
              <a:t>학년별분석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988840"/>
            <a:ext cx="1219048" cy="480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85" y="784424"/>
            <a:ext cx="7775599" cy="519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3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북클럽스터디현황</a:t>
            </a:r>
            <a:r>
              <a:rPr lang="en-US" altLang="ko-KR" smtClean="0"/>
              <a:t> - </a:t>
            </a:r>
            <a:r>
              <a:rPr lang="ko-KR" altLang="en-US"/>
              <a:t>학습기간분석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807679"/>
            <a:ext cx="7809193" cy="521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4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북클럽스터디현황</a:t>
            </a:r>
            <a:r>
              <a:rPr lang="en-US" altLang="ko-KR"/>
              <a:t> - ARPU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3"/>
            <a:ext cx="7632848" cy="51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4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북클럽스터디현황</a:t>
            </a:r>
            <a:r>
              <a:rPr lang="en-US" altLang="ko-KR"/>
              <a:t> - </a:t>
            </a:r>
            <a:r>
              <a:rPr lang="ko-KR" altLang="en-US"/>
              <a:t>회원수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695" y="1988840"/>
            <a:ext cx="1280000" cy="9676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979" y="1988840"/>
            <a:ext cx="1241905" cy="487619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72" y="784424"/>
            <a:ext cx="7732844" cy="516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9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북클럽스터디현황</a:t>
            </a:r>
            <a:r>
              <a:rPr lang="en-US" altLang="ko-KR"/>
              <a:t> - </a:t>
            </a:r>
            <a:r>
              <a:rPr lang="ko-KR" altLang="en-US"/>
              <a:t>회원수</a:t>
            </a:r>
            <a:r>
              <a:rPr lang="en-US" altLang="ko-KR"/>
              <a:t>(</a:t>
            </a:r>
            <a:r>
              <a:rPr lang="ko-KR" altLang="en-US"/>
              <a:t>리포트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988840"/>
            <a:ext cx="1257143" cy="9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703" y="1988840"/>
            <a:ext cx="1241905" cy="472381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3" y="784425"/>
            <a:ext cx="7776863" cy="519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3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북클럽스터디현황</a:t>
            </a:r>
            <a:r>
              <a:rPr lang="en-US" altLang="ko-KR"/>
              <a:t> - </a:t>
            </a:r>
            <a:r>
              <a:rPr lang="ko-KR" altLang="en-US"/>
              <a:t>회원수</a:t>
            </a:r>
            <a:r>
              <a:rPr lang="en-US" altLang="ko-KR"/>
              <a:t>(</a:t>
            </a:r>
            <a:r>
              <a:rPr lang="ko-KR" altLang="en-US"/>
              <a:t>부모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88840"/>
            <a:ext cx="1241905" cy="9523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529" y="1983974"/>
            <a:ext cx="1257143" cy="495238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6" y="784424"/>
            <a:ext cx="7692802" cy="514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3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북클럽스터디현황</a:t>
            </a:r>
            <a:r>
              <a:rPr lang="en-US" altLang="ko-KR"/>
              <a:t> - </a:t>
            </a:r>
            <a:r>
              <a:rPr lang="ko-KR" altLang="en-US"/>
              <a:t>회원수추이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988840"/>
            <a:ext cx="1234286" cy="47238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840248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26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 smtClean="0"/>
              <a:t>- </a:t>
            </a:r>
            <a:r>
              <a:rPr lang="ko-KR" altLang="en-US"/>
              <a:t>관리자 주요지표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7" y="692696"/>
            <a:ext cx="7924387" cy="560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4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 smtClean="0"/>
              <a:t>- </a:t>
            </a:r>
            <a:r>
              <a:rPr lang="ko-KR" altLang="en-US" smtClean="0"/>
              <a:t>일보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9" y="784424"/>
            <a:ext cx="7731670" cy="546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 smtClean="0"/>
              <a:t>- </a:t>
            </a:r>
            <a:r>
              <a:rPr lang="ko-KR" altLang="en-US" smtClean="0"/>
              <a:t>매출현황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996305" y="2813562"/>
            <a:ext cx="715319" cy="2631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59" y="700049"/>
            <a:ext cx="7904965" cy="559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2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 smtClean="0"/>
              <a:t>- </a:t>
            </a:r>
            <a:r>
              <a:rPr lang="ko-KR" altLang="en-US" smtClean="0"/>
              <a:t>약정현황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28" y="715871"/>
            <a:ext cx="7845888" cy="554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9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73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Y-%m-%d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웅진씽크빅 PPT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599</Words>
  <Application>Microsoft Office PowerPoint</Application>
  <PresentationFormat>와이드스크린</PresentationFormat>
  <Paragraphs>247</Paragraphs>
  <Slides>59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6" baseType="lpstr">
      <vt:lpstr>맑은 고딕</vt:lpstr>
      <vt:lpstr>Arial</vt:lpstr>
      <vt:lpstr>Calibri</vt:lpstr>
      <vt:lpstr>Calibri Light</vt:lpstr>
      <vt:lpstr>Wingdings</vt:lpstr>
      <vt:lpstr>웅진씽크빅 PPT</vt:lpstr>
      <vt:lpstr>think-cell Slide</vt:lpstr>
      <vt:lpstr>PowerPoint 프레젠테이션</vt:lpstr>
      <vt:lpstr>Document Version History</vt:lpstr>
      <vt:lpstr>보고서 목록</vt:lpstr>
      <vt:lpstr>실적일보 - 종합</vt:lpstr>
      <vt:lpstr>실적일보 - 상세현황</vt:lpstr>
      <vt:lpstr>주요지표 - 관리자 주요지표</vt:lpstr>
      <vt:lpstr>주요지표 - 일보</vt:lpstr>
      <vt:lpstr>주요지표 - 매출현황</vt:lpstr>
      <vt:lpstr>주요지표 - 약정현황</vt:lpstr>
      <vt:lpstr>주요지표 - KPI - 월</vt:lpstr>
      <vt:lpstr>주요지표 - KPI - 분기</vt:lpstr>
      <vt:lpstr>주요지표 - KPI - 년</vt:lpstr>
      <vt:lpstr>주요지표 - KPI이력관리 - 분기</vt:lpstr>
      <vt:lpstr>주요지표 - KPI이력관리 - 반기</vt:lpstr>
      <vt:lpstr>주요지표 - KPI이력관리 분기시상</vt:lpstr>
      <vt:lpstr>주요지표 - KPI이력관리 - 년시상</vt:lpstr>
      <vt:lpstr>주요지표 - KPI이력관리 - 러브씽크빅</vt:lpstr>
      <vt:lpstr>주요지표 - 예상마감</vt:lpstr>
      <vt:lpstr>주요지표 - 학습코칭현황</vt:lpstr>
      <vt:lpstr>영업관리 - 성과지표</vt:lpstr>
      <vt:lpstr>영업관리 - 성과트래킹</vt:lpstr>
      <vt:lpstr>영업관리 - 교사지표</vt:lpstr>
      <vt:lpstr>영업관리 - 교사트래킹</vt:lpstr>
      <vt:lpstr>영업관리 - 윤리지표 - 기준정의</vt:lpstr>
      <vt:lpstr>영업관리 - 윤리지표 - 종합</vt:lpstr>
      <vt:lpstr>영업관리 - 윤리지표 - 저가중복입회</vt:lpstr>
      <vt:lpstr>영업관리 - 윤리지표 - 다중결제</vt:lpstr>
      <vt:lpstr>영업관리 - 윤리지표 - 교사해지지연</vt:lpstr>
      <vt:lpstr>영업관리 - 지표분석 - 종합지표</vt:lpstr>
      <vt:lpstr>영업관리 - 지표분석 - 전체실적</vt:lpstr>
      <vt:lpstr>영업관리 - 지표분석 - 교사실적</vt:lpstr>
      <vt:lpstr>영업관리 - 지표분석 - 센터실적</vt:lpstr>
      <vt:lpstr>영업관리 - 지표분석 - 북클럽실적</vt:lpstr>
      <vt:lpstr>센터관리 - 센터현황</vt:lpstr>
      <vt:lpstr>센터관리 - 센터상세현황</vt:lpstr>
      <vt:lpstr>센터관리 - 연령별회원현황</vt:lpstr>
      <vt:lpstr>센터관리 - 전용과목 - 전용과목현황</vt:lpstr>
      <vt:lpstr>센터관리 - 전용과목 - 전용과목실적현황</vt:lpstr>
      <vt:lpstr>교사관리 - 당월교사현황</vt:lpstr>
      <vt:lpstr>교사관리 - 월별교사현황</vt:lpstr>
      <vt:lpstr>교사관리 - 교사실적분석</vt:lpstr>
      <vt:lpstr>교사관리 - 교사계층분석</vt:lpstr>
      <vt:lpstr>제품관리 - 제품현황 - 과목별현황</vt:lpstr>
      <vt:lpstr>제품관리 - 회원현황 - 학년별분석</vt:lpstr>
      <vt:lpstr>제품관리 - 회원현황 - 과목별학습기간</vt:lpstr>
      <vt:lpstr>제품관리 - 제품분석 - ARPU</vt:lpstr>
      <vt:lpstr>제품관리 - 제품분석 - 연령별과목군분석</vt:lpstr>
      <vt:lpstr>제품관리 - 제품분석 - 과변분석</vt:lpstr>
      <vt:lpstr>제품관리 - 회원수분석</vt:lpstr>
      <vt:lpstr>제품관리 - 회원수분석추이</vt:lpstr>
      <vt:lpstr>제품관리 - 북클럽스터디현황 - 과목별현황</vt:lpstr>
      <vt:lpstr>제품관리 - 북클럽스터디현황 - 학년별분석</vt:lpstr>
      <vt:lpstr>제품관리 - 북클럽스터디현황 - 학습기간분석</vt:lpstr>
      <vt:lpstr>제품관리 - 북클럽스터디현황 - ARPU</vt:lpstr>
      <vt:lpstr>제품관리 - 북클럽스터디현황 - 회원수</vt:lpstr>
      <vt:lpstr>제품관리 - 북클럽스터디현황 - 회원수(리포트)</vt:lpstr>
      <vt:lpstr>제품관리 - 북클럽스터디현황 - 회원수(부모)</vt:lpstr>
      <vt:lpstr>제품관리 - 북클럽스터디현황 - 회원수추이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웅진씽크빅서식</dc:title>
  <dc:creator/>
  <cp:lastModifiedBy/>
  <cp:revision>1</cp:revision>
  <dcterms:created xsi:type="dcterms:W3CDTF">2016-05-15T08:08:00Z</dcterms:created>
  <dcterms:modified xsi:type="dcterms:W3CDTF">2020-03-18T05:02:12Z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\\share\Users\10009302\Documents\WJTB_2nd\WJTB_2nd_ing\03_데이터 분석 PJT\20170918_추천투데이\베타_추천투데이\개인화 시스템 구현, 추천 알고리즘 테스트(beta)_v1.1_20180521.pptx</vt:lpwstr>
  </property>
</Properties>
</file>